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3" autoAdjust="0"/>
  </p:normalViewPr>
  <p:slideViewPr>
    <p:cSldViewPr snapToGrid="0">
      <p:cViewPr varScale="1">
        <p:scale>
          <a:sx n="84" d="100"/>
          <a:sy n="84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43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24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6398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91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521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5703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76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264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79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90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27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8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1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72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6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1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F274-DA8C-46CE-8669-4FD87DC5FD1A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7FBD10-355D-41A3-AF38-ACF45601D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47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india.gov.i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Export Documentation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13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EIC &amp; Its Role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advisory body to the Central govt., empowered under the </a:t>
            </a:r>
            <a:r>
              <a:rPr lang="en-US" dirty="0"/>
              <a:t>Section 3 of the Export (Quality Control and Inspection) Act, 1963 (22 of </a:t>
            </a:r>
            <a:r>
              <a:rPr lang="en-US" dirty="0" smtClean="0"/>
              <a:t>1963)</a:t>
            </a:r>
          </a:p>
          <a:p>
            <a:r>
              <a:rPr lang="en-US" dirty="0"/>
              <a:t>Notify commodities which will be subject to quality control and/ or inspection prior to export,</a:t>
            </a:r>
          </a:p>
          <a:p>
            <a:r>
              <a:rPr lang="en-US" dirty="0"/>
              <a:t>Establish standards of quality for such notified commodities, and</a:t>
            </a:r>
          </a:p>
          <a:p>
            <a:r>
              <a:rPr lang="en-US" dirty="0"/>
              <a:t>Specify the type of quality control and / or inspection to be applied to such commodities.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9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EIC &amp; EIA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/>
              <a:t>7 of the Act for the purpose of implementing the various measures and policies formulated by the Export Inspection Council </a:t>
            </a:r>
            <a:r>
              <a:rPr lang="en-US" dirty="0" smtClean="0"/>
              <a:t>(EIC) </a:t>
            </a:r>
            <a:r>
              <a:rPr lang="en-US" dirty="0"/>
              <a:t>five Export Inspection Agencies (EIAs</a:t>
            </a:r>
            <a:r>
              <a:rPr lang="en-US" dirty="0" smtClean="0"/>
              <a:t>) established; </a:t>
            </a:r>
          </a:p>
          <a:p>
            <a:r>
              <a:rPr lang="en-US" dirty="0" smtClean="0"/>
              <a:t>one </a:t>
            </a:r>
            <a:r>
              <a:rPr lang="en-US" dirty="0"/>
              <a:t>each at </a:t>
            </a:r>
            <a:r>
              <a:rPr lang="en-US" dirty="0" smtClean="0"/>
              <a:t>Chennai – </a:t>
            </a:r>
            <a:r>
              <a:rPr lang="en-US" dirty="0"/>
              <a:t>S</a:t>
            </a:r>
            <a:r>
              <a:rPr lang="en-US" dirty="0" smtClean="0"/>
              <a:t>.O. Bhimavaram, Coimbtore, Hyderabad, Nagarcoil, </a:t>
            </a:r>
            <a:r>
              <a:rPr lang="en-US" dirty="0" err="1" smtClean="0"/>
              <a:t>Tuticorin</a:t>
            </a:r>
            <a:r>
              <a:rPr lang="en-US" dirty="0" smtClean="0"/>
              <a:t>, Vishakhapatnam, Nellore</a:t>
            </a:r>
          </a:p>
          <a:p>
            <a:r>
              <a:rPr lang="en-US" dirty="0" smtClean="0"/>
              <a:t>Delhi – S.O.  Jaipur, Indore, Ludhiana, Jalandhar, Kanpur, Bhimavaram,</a:t>
            </a:r>
          </a:p>
          <a:p>
            <a:r>
              <a:rPr lang="en-US" dirty="0" smtClean="0"/>
              <a:t>Kochi – S.O. Bangalore, Quillon, Mangalore</a:t>
            </a:r>
          </a:p>
          <a:p>
            <a:r>
              <a:rPr lang="en-US" dirty="0" smtClean="0"/>
              <a:t>Kolkata – S.O.  Bhubaneswar</a:t>
            </a:r>
          </a:p>
          <a:p>
            <a:r>
              <a:rPr lang="en-US" dirty="0" smtClean="0"/>
              <a:t>and Mumbai –S.O. Ahmadabad, Baroda, Gandhidham, Goa, Porbandar, Rajkot, Ratnagiri, Veraval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4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Services to trade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Compliance – </a:t>
            </a:r>
            <a:r>
              <a:rPr lang="en-IN" dirty="0" err="1" smtClean="0"/>
              <a:t>CoO</a:t>
            </a:r>
            <a:r>
              <a:rPr lang="en-IN" dirty="0" smtClean="0"/>
              <a:t>, e- health certificate, Authenticity, Pre –shipment Inspection, laboratory testing</a:t>
            </a:r>
          </a:p>
          <a:p>
            <a:r>
              <a:rPr lang="en-IN" dirty="0" smtClean="0"/>
              <a:t>Pre Compliance – Technical assistance, Recognition of laboratories, Recognition of Inspection Agencies, Residue Monitoring Plan,  CQCTD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33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During Lockdown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Online </a:t>
            </a:r>
            <a:r>
              <a:rPr lang="en-IN" dirty="0" err="1" smtClean="0"/>
              <a:t>CoO</a:t>
            </a:r>
            <a:r>
              <a:rPr lang="en-IN" dirty="0" smtClean="0"/>
              <a:t> platform </a:t>
            </a:r>
          </a:p>
          <a:p>
            <a:r>
              <a:rPr lang="en-IN" dirty="0" err="1" smtClean="0"/>
              <a:t>CoO</a:t>
            </a:r>
            <a:r>
              <a:rPr lang="en-IN" dirty="0" smtClean="0"/>
              <a:t> on CDP  (coo.dgft.gov.in) for  Chile, SAFTA &amp; SAPTA for Nepal, Korea before  lockdown</a:t>
            </a:r>
          </a:p>
          <a:p>
            <a:r>
              <a:rPr lang="en-IN" dirty="0" smtClean="0"/>
              <a:t>SAFTA &amp; SAPMTA for other countries of South Asia, AIFTA for South East Asian Countries,  IJCEPA for Japan, ISFTA for Sri Lanka, APTA for Asia Pacific countries mostly China,  </a:t>
            </a:r>
          </a:p>
          <a:p>
            <a:r>
              <a:rPr lang="en-IN" dirty="0" smtClean="0"/>
              <a:t>Online generated certificate acceptance: Indonesia </a:t>
            </a:r>
          </a:p>
          <a:p>
            <a:r>
              <a:rPr lang="en-IN" dirty="0" smtClean="0"/>
              <a:t>Thailand &amp; Vietnam – DOC</a:t>
            </a:r>
          </a:p>
          <a:p>
            <a:r>
              <a:rPr lang="en-IN" dirty="0" smtClean="0"/>
              <a:t>APTA – china – 11May onwards</a:t>
            </a:r>
          </a:p>
          <a:p>
            <a:r>
              <a:rPr lang="en-IN" dirty="0" smtClean="0"/>
              <a:t>Manual – GSP –Russia, USA, Canada, Australia, </a:t>
            </a:r>
            <a:r>
              <a:rPr lang="en-IN" dirty="0" smtClean="0"/>
              <a:t>New Zealand, </a:t>
            </a:r>
            <a:r>
              <a:rPr lang="en-IN" dirty="0" smtClean="0"/>
              <a:t>GSTP, IMCEPA -Malaysia, ISCECA - Singapore, ITFTA - </a:t>
            </a:r>
            <a:r>
              <a:rPr lang="en-IN" dirty="0" smtClean="0"/>
              <a:t>Thailand, IMCECA - </a:t>
            </a:r>
            <a:r>
              <a:rPr lang="en-IN" dirty="0" err="1" smtClean="0"/>
              <a:t>Mercosur</a:t>
            </a:r>
            <a:r>
              <a:rPr lang="en-IN" dirty="0" smtClean="0"/>
              <a:t> </a:t>
            </a:r>
            <a:r>
              <a:rPr lang="en-IN" dirty="0" smtClean="0"/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15334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During Lockdown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E-Health certification</a:t>
            </a:r>
          </a:p>
          <a:p>
            <a:r>
              <a:rPr lang="en-IN" dirty="0" smtClean="0"/>
              <a:t>Online  (</a:t>
            </a:r>
            <a:r>
              <a:rPr lang="en-IN" dirty="0" smtClean="0">
                <a:hlinkClick r:id="rId2"/>
              </a:rPr>
              <a:t>www.eicindia.gov.in</a:t>
            </a:r>
            <a:r>
              <a:rPr lang="en-IN" dirty="0" smtClean="0"/>
              <a:t>)</a:t>
            </a:r>
          </a:p>
          <a:p>
            <a:r>
              <a:rPr lang="en-IN" dirty="0" smtClean="0"/>
              <a:t>Online fee payment</a:t>
            </a:r>
          </a:p>
          <a:p>
            <a:r>
              <a:rPr lang="en-IN" dirty="0" smtClean="0"/>
              <a:t>Test reports w.r.t compliance parameters</a:t>
            </a:r>
          </a:p>
          <a:p>
            <a:r>
              <a:rPr lang="en-IN" dirty="0" smtClean="0"/>
              <a:t>Health certificate generation</a:t>
            </a:r>
          </a:p>
          <a:p>
            <a:r>
              <a:rPr lang="en-IN" dirty="0" smtClean="0"/>
              <a:t>Stamped, signed &amp; scanned forwarded to official mailbox of importing authority</a:t>
            </a:r>
          </a:p>
          <a:p>
            <a:r>
              <a:rPr lang="en-IN" dirty="0" smtClean="0"/>
              <a:t>Delivered to Exporters</a:t>
            </a:r>
          </a:p>
          <a:p>
            <a:r>
              <a:rPr lang="en-IN" dirty="0" smtClean="0"/>
              <a:t>Case basis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27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Production facility arrangements –</a:t>
            </a:r>
          </a:p>
          <a:p>
            <a:r>
              <a:rPr lang="en-IN" dirty="0" smtClean="0"/>
              <a:t>Social distancing</a:t>
            </a:r>
          </a:p>
          <a:p>
            <a:r>
              <a:rPr lang="en-IN" dirty="0" smtClean="0"/>
              <a:t>Sanitary requirements</a:t>
            </a:r>
          </a:p>
          <a:p>
            <a:r>
              <a:rPr lang="en-IN" dirty="0" smtClean="0"/>
              <a:t>Manpower control – labour shortages, logistic disruptions</a:t>
            </a:r>
          </a:p>
          <a:p>
            <a:r>
              <a:rPr lang="en-IN" dirty="0" smtClean="0"/>
              <a:t>Documentary evidences generation for having COVID – 19 free status</a:t>
            </a:r>
          </a:p>
          <a:p>
            <a:r>
              <a:rPr lang="en-IN" dirty="0" smtClean="0"/>
              <a:t>Implementation arrangements: infrastructure delay like development of harbours</a:t>
            </a:r>
          </a:p>
          <a:p>
            <a:r>
              <a:rPr lang="en-IN" dirty="0" smtClean="0"/>
              <a:t>On -site FSMS Audit hassles </a:t>
            </a:r>
          </a:p>
          <a:p>
            <a:r>
              <a:rPr lang="en-IN" dirty="0" smtClean="0"/>
              <a:t>Quality measures of importing country getting more stringent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77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Possible solutions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Acceptance of online generated export documents from Indian authority by importing country authorities</a:t>
            </a:r>
          </a:p>
          <a:p>
            <a:r>
              <a:rPr lang="en-IN" dirty="0" smtClean="0"/>
              <a:t>Verification access of compliance parameters by the manufacturing facilities through confirmation mode </a:t>
            </a:r>
          </a:p>
          <a:p>
            <a:r>
              <a:rPr lang="en-IN" dirty="0" smtClean="0"/>
              <a:t>Overcoming stringent Quality measures via proactive means with awareness, training and knowledge.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25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 smtClean="0"/>
              <a:t>Ms.</a:t>
            </a:r>
            <a:r>
              <a:rPr lang="en-IN" dirty="0" smtClean="0"/>
              <a:t> </a:t>
            </a:r>
            <a:r>
              <a:rPr lang="en-IN" dirty="0" err="1" smtClean="0"/>
              <a:t>Mamta</a:t>
            </a:r>
            <a:r>
              <a:rPr lang="en-IN" dirty="0" smtClean="0"/>
              <a:t> Rani</a:t>
            </a:r>
          </a:p>
          <a:p>
            <a:r>
              <a:rPr lang="en-IN" dirty="0" smtClean="0"/>
              <a:t>eia-mumbai-ddfood@eicindia.gov.in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12345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1249</TotalTime>
  <Words>469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Export Documentation </vt:lpstr>
      <vt:lpstr>EIC &amp; Its Role</vt:lpstr>
      <vt:lpstr>EIC &amp; EIA</vt:lpstr>
      <vt:lpstr>Services to trade</vt:lpstr>
      <vt:lpstr>During Lockdown period</vt:lpstr>
      <vt:lpstr>During Lockdown Period</vt:lpstr>
      <vt:lpstr>Challenges</vt:lpstr>
      <vt:lpstr>Possible solutions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2020-05-11T15:28:15Z</dcterms:created>
  <dcterms:modified xsi:type="dcterms:W3CDTF">2020-05-12T12:26:42Z</dcterms:modified>
</cp:coreProperties>
</file>